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8" r:id="rId4"/>
    <p:sldId id="269" r:id="rId5"/>
    <p:sldId id="262" r:id="rId6"/>
    <p:sldId id="259" r:id="rId7"/>
    <p:sldId id="260" r:id="rId8"/>
    <p:sldId id="313" r:id="rId9"/>
    <p:sldId id="317" r:id="rId10"/>
    <p:sldId id="318" r:id="rId11"/>
    <p:sldId id="319" r:id="rId12"/>
    <p:sldId id="320" r:id="rId13"/>
    <p:sldId id="321" r:id="rId14"/>
    <p:sldId id="322" r:id="rId15"/>
    <p:sldId id="325" r:id="rId16"/>
    <p:sldId id="323" r:id="rId17"/>
    <p:sldId id="263" r:id="rId18"/>
    <p:sldId id="264" r:id="rId19"/>
    <p:sldId id="266" r:id="rId20"/>
    <p:sldId id="267" r:id="rId21"/>
    <p:sldId id="272" r:id="rId22"/>
    <p:sldId id="273" r:id="rId23"/>
    <p:sldId id="312" r:id="rId2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94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0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90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05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9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93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45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29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8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41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5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8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86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19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37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6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90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0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4436AF-59D4-4782-8F1E-965AC52A9B08}" type="datetimeFigureOut">
              <a:rPr kumimoji="1" lang="ja-JP" altLang="en-US" smtClean="0"/>
              <a:t>2022/9/25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78AB78-FFBC-4AE4-AE32-104550E1C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471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B3A32-7580-42CA-A815-261DDCC5F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22337"/>
            <a:ext cx="9042494" cy="3335263"/>
          </a:xfrm>
        </p:spPr>
        <p:txBody>
          <a:bodyPr>
            <a:noAutofit/>
          </a:bodyPr>
          <a:lstStyle/>
          <a:p>
            <a:r>
              <a:rPr kumimoji="1" lang="ja-JP" altLang="en-US" sz="7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編集者の仕事とは。</a:t>
            </a:r>
            <a:br>
              <a:rPr kumimoji="1" lang="ja-JP" altLang="en-US" sz="7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</a:br>
            <a:br>
              <a:rPr kumimoji="1" lang="ja-JP" altLang="en-US" sz="7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</a:br>
            <a:endParaRPr kumimoji="1" lang="ja-JP" altLang="en-US" sz="72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8420E8-E532-48C3-B4DB-95C22F42D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2817092"/>
            <a:ext cx="8235670" cy="1828800"/>
          </a:xfrm>
        </p:spPr>
        <p:txBody>
          <a:bodyPr>
            <a:noAutofit/>
          </a:bodyPr>
          <a:lstStyle/>
          <a:p>
            <a:r>
              <a:rPr kumimoji="1" lang="ja-JP" altLang="en-US" sz="3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児童書の編集はできません</a:t>
            </a:r>
          </a:p>
          <a:p>
            <a:r>
              <a:rPr kumimoji="1" lang="en-US" altLang="ja-JP" sz="3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――</a:t>
            </a:r>
            <a:r>
              <a:rPr kumimoji="1" lang="ja-JP" altLang="en-US" sz="3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ある市民生協のママさん理事の声に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DEB106-92FD-4450-BB7F-D8FE1C07CE37}"/>
              </a:ext>
            </a:extLst>
          </p:cNvPr>
          <p:cNvSpPr txBox="1"/>
          <p:nvPr/>
        </p:nvSpPr>
        <p:spPr>
          <a:xfrm>
            <a:off x="6998448" y="4751997"/>
            <a:ext cx="48860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1" dirty="0"/>
              <a:t>飯島信吾</a:t>
            </a:r>
            <a:r>
              <a:rPr lang="ja-JP" altLang="en-US" sz="2800" b="1" dirty="0">
                <a:solidFill>
                  <a:schemeClr val="tx1"/>
                </a:solidFill>
              </a:rPr>
              <a:t>（越谷市）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800" b="1" dirty="0">
                <a:solidFill>
                  <a:schemeClr val="tx1"/>
                </a:solidFill>
              </a:rPr>
              <a:t>インターネット事業団・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2800" b="1" dirty="0">
                <a:solidFill>
                  <a:schemeClr val="tx1"/>
                </a:solidFill>
              </a:rPr>
              <a:t>シーアンドシー出版</a:t>
            </a:r>
          </a:p>
        </p:txBody>
      </p:sp>
    </p:spTree>
    <p:extLst>
      <p:ext uri="{BB962C8B-B14F-4D97-AF65-F5344CB8AC3E}">
        <p14:creationId xmlns:p14="http://schemas.microsoft.com/office/powerpoint/2010/main" val="42077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1D5D8E-BAE5-8071-2E6C-0D5ABF56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kumimoji="1" lang="en-US" altLang="ja-JP" sz="6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Ⅲ</a:t>
            </a:r>
            <a:r>
              <a:rPr kumimoji="1" lang="ja-JP" altLang="en-US" sz="6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編集者の仕事で出会った話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0F617B-F6F8-A6E9-2F10-DAAC97C6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152" y="3621740"/>
            <a:ext cx="7010401" cy="297628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400" dirty="0"/>
              <a:t>▽月刊誌編集などで一番大変だったのは、インタビューさせていただく人間の発見と交渉。ライター集団づくり。</a:t>
            </a:r>
          </a:p>
          <a:p>
            <a:r>
              <a:rPr kumimoji="1" lang="ja-JP" altLang="en-US" sz="2400" dirty="0"/>
              <a:t>　当時、</a:t>
            </a:r>
            <a:r>
              <a:rPr kumimoji="1" lang="en-US" altLang="ja-JP" sz="2400" dirty="0"/>
              <a:t>『</a:t>
            </a:r>
            <a:r>
              <a:rPr kumimoji="1" lang="ja-JP" altLang="en-US" sz="2400" dirty="0"/>
              <a:t>タレント名鑑</a:t>
            </a:r>
            <a:r>
              <a:rPr kumimoji="1" lang="en-US" altLang="ja-JP" sz="2400" dirty="0"/>
              <a:t>』</a:t>
            </a:r>
            <a:r>
              <a:rPr kumimoji="1" lang="ja-JP" altLang="en-US" sz="2400" dirty="0"/>
              <a:t>（共同通信社）が発行されていて、所属事務所、</a:t>
            </a:r>
            <a:r>
              <a:rPr kumimoji="1" lang="en-US" altLang="ja-JP" sz="2400" dirty="0"/>
              <a:t>profile</a:t>
            </a:r>
            <a:r>
              <a:rPr kumimoji="1" lang="ja-JP" altLang="en-US" sz="2400" dirty="0"/>
              <a:t>、連絡先が書かれていた。</a:t>
            </a:r>
          </a:p>
          <a:p>
            <a:r>
              <a:rPr kumimoji="1" lang="ja-JP" altLang="en-US" sz="2400" dirty="0"/>
              <a:t>　私が会いたい人をメモにして、</a:t>
            </a:r>
            <a:r>
              <a:rPr kumimoji="1" lang="en-US" altLang="ja-JP" sz="2400" dirty="0"/>
              <a:t>30</a:t>
            </a:r>
            <a:r>
              <a:rPr kumimoji="1" lang="ja-JP" altLang="en-US" sz="2400" dirty="0"/>
              <a:t>人ほど候補者をＵＰ⇔順次交渉、インタビューできるライターさんの発見。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60CB241-CB77-9878-63D7-14CD6B809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23" y="349250"/>
            <a:ext cx="2032000" cy="29083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D4117C6-A805-E441-21FA-102DAA71D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60" y="2761317"/>
            <a:ext cx="2644588" cy="39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8C169F-CD5A-6928-29CC-089F862D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31" y="282388"/>
            <a:ext cx="5725552" cy="212015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［</a:t>
            </a:r>
            <a:r>
              <a:rPr kumimoji="1" lang="en-US" altLang="ja-JP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］インタビュー記事づくり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8D8596-2CA3-4996-2AF8-27179A3B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251200"/>
            <a:ext cx="7573963" cy="27432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　１「椎名誠」さん（</a:t>
            </a:r>
            <a:r>
              <a:rPr kumimoji="1" lang="en-US" altLang="ja-JP" sz="3200" dirty="0"/>
              <a:t>『</a:t>
            </a:r>
            <a:r>
              <a:rPr kumimoji="1" lang="ja-JP" altLang="en-US" sz="3200" dirty="0"/>
              <a:t>さらば国分寺書店のオババ</a:t>
            </a:r>
            <a:r>
              <a:rPr kumimoji="1" lang="en-US" altLang="ja-JP" sz="3200" dirty="0"/>
              <a:t>』『</a:t>
            </a:r>
            <a:r>
              <a:rPr kumimoji="1" lang="ja-JP" altLang="en-US" sz="3200" dirty="0"/>
              <a:t>哀愁の町に霧が降るのだ</a:t>
            </a:r>
            <a:r>
              <a:rPr kumimoji="1" lang="en-US" altLang="ja-JP" sz="3200" dirty="0"/>
              <a:t>』『</a:t>
            </a:r>
            <a:r>
              <a:rPr kumimoji="1" lang="ja-JP" altLang="en-US" sz="3200" dirty="0"/>
              <a:t>岳物語</a:t>
            </a:r>
            <a:r>
              <a:rPr kumimoji="1" lang="en-US" altLang="ja-JP" sz="3200" dirty="0"/>
              <a:t>』</a:t>
            </a:r>
            <a:r>
              <a:rPr kumimoji="1" lang="ja-JP" altLang="en-US" sz="3200" dirty="0"/>
              <a:t>ほか⇔木村晋介弁護士</a:t>
            </a:r>
            <a:r>
              <a:rPr kumimoji="1" lang="en-US" altLang="ja-JP" sz="3200" dirty="0"/>
              <a:t>【</a:t>
            </a:r>
            <a:r>
              <a:rPr kumimoji="1" lang="ja-JP" altLang="en-US" sz="3200" dirty="0"/>
              <a:t>大学在学中は親友の椎名誠（作家）や沢野ひとし（イラストレーター）らと克美荘で共同生活を送る</a:t>
            </a:r>
            <a:r>
              <a:rPr kumimoji="1" lang="en-US" altLang="ja-JP" sz="3200" dirty="0"/>
              <a:t>】</a:t>
            </a:r>
            <a:r>
              <a:rPr kumimoji="1" lang="ja-JP" altLang="en-US" sz="3200" dirty="0"/>
              <a:t>が旬報社時代に本づくり⇔女性からストーカー時代を受けていた時期。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08F7BB-6A22-ADDD-566D-A57F3449F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36045"/>
            <a:ext cx="1962150" cy="27908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66B01E-F2F8-0E03-FDE7-4BF57E640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17" y="1709737"/>
            <a:ext cx="1914525" cy="27908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FF6CAE7-28F6-5923-C2EE-F3CE3683C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17" y="3595687"/>
            <a:ext cx="19621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EF7629-1C9A-FEA7-878E-50C45436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71476"/>
            <a:ext cx="8012112" cy="1790700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２「アグネスチャン」（創刊号）⇔早稲田大学出身のプロデューサー（ご主人）の発見。</a:t>
            </a:r>
            <a:br>
              <a:rPr kumimoji="1" lang="ja-JP" altLang="en-US" dirty="0"/>
            </a:b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457E92-4916-92D8-B91F-7D315AF8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2705100"/>
            <a:ext cx="7507288" cy="32893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３「佐渡ケ嶽親方」⇔市民生協の専務理事が後援会で、ＮＨＫ出身のアナウンサー（柴田頼子さん）がインタビューアー。朝稽古の時（６時頃）に、「白まわし」姿を撮影させてもらった。マネージャーから「苦言」。その後、「相撲部屋のおかみさんシリーズ」（大相撲ファンクラブ）でお願いに行ったら、「ギャラが安い」と怒られたがＯ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C64887-336F-3D7B-91EC-2CFD756E1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3429000"/>
            <a:ext cx="2095500" cy="31013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95B7EE4-D719-DC01-8C95-D864A40C8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22" y="152400"/>
            <a:ext cx="2025503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A78EF9-179E-916B-B346-A54CB4B9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38125"/>
            <a:ext cx="6240463" cy="319087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４「小山内美恵子さん」⇔「テレビ金八先生」の脚本に込めた思い、スプリクター時代（映画の撮影現場において、撮影シーンの様子や内容を記録・管理する役目である）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E7E11F-EFBA-07EF-6C63-82606049B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050213" cy="18796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５「萩本欣一さん」⇔芸団協の事務所（銀座時代）で「映画づくりにかけた思い」（マネージャーから</a:t>
            </a:r>
            <a:r>
              <a:rPr kumimoji="1" lang="en-US" altLang="ja-JP" sz="3200" dirty="0"/>
              <a:t>30</a:t>
            </a:r>
            <a:r>
              <a:rPr kumimoji="1" lang="ja-JP" altLang="en-US" sz="3200" dirty="0"/>
              <a:t>分という話だったが、</a:t>
            </a:r>
            <a:r>
              <a:rPr kumimoji="1" lang="en-US" altLang="ja-JP" sz="3200" dirty="0"/>
              <a:t>3</a:t>
            </a:r>
            <a:r>
              <a:rPr kumimoji="1" lang="ja-JP" altLang="en-US" sz="3200" dirty="0"/>
              <a:t>時間にわたって、これまで観た映画から、作っている映画へ）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9019BB2-7AA6-FF1C-CBF6-9E3712CC2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476250"/>
            <a:ext cx="3646633" cy="20266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8E2E3F3-098B-E809-6721-1C0CC5C4F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3086100"/>
            <a:ext cx="3048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EAE80-D313-923C-A4A1-2238247A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561975"/>
            <a:ext cx="6411912" cy="269557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６「池辺良さん」（「</a:t>
            </a:r>
            <a:r>
              <a:rPr kumimoji="1" lang="en-US" altLang="ja-JP" dirty="0"/>
              <a:t>1991</a:t>
            </a:r>
            <a:r>
              <a:rPr kumimoji="1" lang="ja-JP" altLang="en-US" dirty="0"/>
              <a:t>年、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毎日新聞</a:t>
            </a:r>
            <a:r>
              <a:rPr kumimoji="1" lang="en-US" altLang="ja-JP" dirty="0"/>
              <a:t>』</a:t>
            </a:r>
            <a:r>
              <a:rPr kumimoji="1" lang="ja-JP" altLang="en-US" dirty="0"/>
              <a:t>連載の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そよ風ときにはつむじ風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で日本文芸大賞を受賞した」）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438B8C-AB44-16EB-1E34-19B86E18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7345363" cy="1879600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７「愛川欽也さん」（いじめ問題で発言していた⇔高額のインタビュー料、そのため複数の市民生協の広報紙へ呼びかけ）　　</a:t>
            </a:r>
          </a:p>
          <a:p>
            <a:r>
              <a:rPr kumimoji="1" lang="ja-JP" altLang="en-US" sz="3200" dirty="0"/>
              <a:t>　　⇔その他多数の体験。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099CBC-11BF-5765-1DD5-F850C59B7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41" y="180973"/>
            <a:ext cx="1799796" cy="30765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07820C0-1D54-C800-5E6B-7C90C1AE9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6" y="617220"/>
            <a:ext cx="1962150" cy="27908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4FA07A-9D81-2CF3-6300-C7A696EE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4114800"/>
            <a:ext cx="355854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8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B9F536-3F70-47E2-D763-7D1DEAED7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77" y="1863852"/>
            <a:ext cx="3069174" cy="42812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7CFF0C4-E7D6-FE26-DD9B-BD3116FB7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61" y="1863852"/>
            <a:ext cx="1752614" cy="23926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4192854-0606-2C45-560E-3D4BA9282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1" y="4434587"/>
            <a:ext cx="1519283" cy="22143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D0F3974-709E-05A7-63F3-9181F6634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252614"/>
            <a:ext cx="4829175" cy="635277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4B1D48-1A12-C34A-EA03-FFBE4209A201}"/>
              </a:ext>
            </a:extLst>
          </p:cNvPr>
          <p:cNvSpPr txBox="1"/>
          <p:nvPr/>
        </p:nvSpPr>
        <p:spPr>
          <a:xfrm>
            <a:off x="3052763" y="324433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［</a:t>
            </a:r>
            <a:r>
              <a:rPr kumimoji="1" lang="en-US" altLang="ja-JP" dirty="0"/>
              <a:t>2</a:t>
            </a:r>
            <a:r>
              <a:rPr kumimoji="1" lang="ja-JP" altLang="en-US" dirty="0"/>
              <a:t>］日本中の産地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B170D1-7008-05CF-93F3-012A05F939D6}"/>
              </a:ext>
            </a:extLst>
          </p:cNvPr>
          <p:cNvSpPr txBox="1"/>
          <p:nvPr/>
        </p:nvSpPr>
        <p:spPr>
          <a:xfrm>
            <a:off x="5887241" y="252614"/>
            <a:ext cx="55427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dirty="0"/>
              <a:t>［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］日本中の産地訪問の記事づくり</a:t>
            </a:r>
          </a:p>
        </p:txBody>
      </p:sp>
    </p:spTree>
    <p:extLst>
      <p:ext uri="{BB962C8B-B14F-4D97-AF65-F5344CB8AC3E}">
        <p14:creationId xmlns:p14="http://schemas.microsoft.com/office/powerpoint/2010/main" val="73421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83479E-1B9E-539C-E537-37199F8D8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523875"/>
            <a:ext cx="7497763" cy="5943600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［</a:t>
            </a:r>
            <a:r>
              <a:rPr kumimoji="1" lang="en-US" altLang="ja-JP" sz="3200" dirty="0"/>
              <a:t>3</a:t>
            </a:r>
            <a:r>
              <a:rPr kumimoji="1" lang="ja-JP" altLang="en-US" sz="3200" dirty="0"/>
              <a:t>］ヨーロッパの「協同組合訪問」記事づくり　</a:t>
            </a:r>
          </a:p>
          <a:p>
            <a:r>
              <a:rPr kumimoji="1" lang="ja-JP" altLang="en-US" dirty="0"/>
              <a:t>　１　イタリアのピエモンテ消費組合訪問（トリノ市、</a:t>
            </a:r>
            <a:r>
              <a:rPr kumimoji="1" lang="en-US" altLang="ja-JP" dirty="0"/>
              <a:t>1988</a:t>
            </a:r>
            <a:r>
              <a:rPr kumimoji="1" lang="ja-JP" altLang="en-US" dirty="0"/>
              <a:t>年）</a:t>
            </a:r>
          </a:p>
          <a:p>
            <a:r>
              <a:rPr kumimoji="1" lang="ja-JP" altLang="en-US" dirty="0"/>
              <a:t>　２　ＥＣ本部（ブリュッセル）、ＩＬＯ（ジュネーブ）訪問（</a:t>
            </a:r>
            <a:r>
              <a:rPr kumimoji="1" lang="en-US" altLang="ja-JP" dirty="0"/>
              <a:t>1995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月）</a:t>
            </a:r>
            <a:r>
              <a:rPr kumimoji="1" lang="en-US" altLang="ja-JP" dirty="0"/>
              <a:t>――</a:t>
            </a:r>
            <a:r>
              <a:rPr kumimoji="1" lang="ja-JP" altLang="en-US" dirty="0"/>
              <a:t>富澤賢治（一橋大学教授）、菅野正純（協同総合研究所）と。</a:t>
            </a:r>
          </a:p>
          <a:p>
            <a:r>
              <a:rPr kumimoji="1" lang="ja-JP" altLang="en-US" dirty="0"/>
              <a:t>　　　　⇔中川雄一郎（明治大学）、柳沢敏勝（明治大学）、内山哲郎（専修大学）各先生は「モンドラゴン協同組合」へ。⇔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労働者協同組合の新地平</a:t>
            </a:r>
          </a:p>
          <a:p>
            <a:r>
              <a:rPr kumimoji="1" lang="ja-JP" altLang="en-US" dirty="0"/>
              <a:t>社会的経済の現代的再生</a:t>
            </a:r>
            <a:r>
              <a:rPr kumimoji="1" lang="en-US" altLang="ja-JP" dirty="0"/>
              <a:t>』</a:t>
            </a:r>
            <a:r>
              <a:rPr kumimoji="1" lang="ja-JP" altLang="en-US" dirty="0"/>
              <a:t>（日本経済評論社、</a:t>
            </a:r>
            <a:r>
              <a:rPr kumimoji="1" lang="en-US" altLang="ja-JP" dirty="0"/>
              <a:t>1996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月）</a:t>
            </a:r>
          </a:p>
          <a:p>
            <a:r>
              <a:rPr kumimoji="1" lang="ja-JP" altLang="en-US" dirty="0"/>
              <a:t>　３　ドイツ、スイスの消費生協とＩＣＡ国際大会（マンチェスター）への参加（</a:t>
            </a:r>
            <a:r>
              <a:rPr kumimoji="1" lang="en-US" altLang="ja-JP" dirty="0"/>
              <a:t>1995</a:t>
            </a:r>
            <a:r>
              <a:rPr kumimoji="1" lang="ja-JP" altLang="en-US" dirty="0"/>
              <a:t>年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E60BC7-4995-D00F-9245-1E357F4E1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7" y="295276"/>
            <a:ext cx="1905000" cy="27622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88593B-579F-9FE8-0034-E1C27C38C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7" y="3228975"/>
            <a:ext cx="2032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70" y="-752492"/>
            <a:ext cx="8289459" cy="424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60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Ⅳ</a:t>
            </a:r>
            <a:r>
              <a:rPr kumimoji="1" lang="ja-JP" altLang="en-US" sz="60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素晴らしき編集者の実像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618566" y="2545976"/>
            <a:ext cx="61049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１　偉人伝としての編集者→吉野 源三郎（よしの げんざぶろう）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1899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年（明治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32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年）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4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9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日 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- 1981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年（昭和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56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年）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5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23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日）。</a:t>
            </a:r>
          </a:p>
          <a:p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君たちはどう生きるか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の著者として、また雑誌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世界</a:t>
            </a:r>
            <a:r>
              <a:rPr kumimoji="1" lang="en-US" altLang="ja-JP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初代編集長。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F711F6C-AAAF-B96A-CC03-9FC649F51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74" y="666631"/>
            <a:ext cx="2655456" cy="3758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354D17B-4D6C-B791-64BA-11C632B4F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58689"/>
            <a:ext cx="19812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358588" y="475129"/>
            <a:ext cx="6965577" cy="647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２　岩崎勝海</a:t>
            </a:r>
          </a:p>
          <a:p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編集者。（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1925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-2000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8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18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日）、長崎市生まれ。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1949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年早稲田大学卒、岩波書店に入る。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50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文学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編集部、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55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年岩波新書編集部、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71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年編集長、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75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年岩波文庫編集長を兼ね、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78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年岩波ジュニア新書を創刊して編集長。</a:t>
            </a:r>
            <a:r>
              <a:rPr kumimoji="1" lang="en-US" altLang="ja-JP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80</a:t>
            </a:r>
            <a:r>
              <a:rPr kumimoji="1" lang="ja-JP" altLang="en-US" sz="40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年編集部副部長。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BC6B6E-06E9-A761-ED22-59D42624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27" y="632633"/>
            <a:ext cx="3894985" cy="55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4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161365" y="-98611"/>
            <a:ext cx="59346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　３　知りえた編集者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endParaRPr kumimoji="1" lang="ja-JP" altLang="en-US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イ　角川春樹（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最後の角川春樹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、角川書店→カドカワハルキジムショ）</a:t>
            </a:r>
          </a:p>
          <a:p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ロ　芝田暁（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共犯者　編集者のたくらみ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、駒草出版刊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2018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11</a:t>
            </a:r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月、徳間書店→幻冬舎）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DEC1B0-74A5-6B59-7F92-C8599073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202" y="358588"/>
            <a:ext cx="2608766" cy="38063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ABB0DBB-8AE5-11E0-9116-5F70806A6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3374"/>
            <a:ext cx="2998091" cy="44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215153"/>
            <a:ext cx="8157881" cy="52620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8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序　出版業界の編成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総合書（文芸書、雑誌、マガジン）　</a:t>
            </a:r>
            <a:endParaRPr kumimoji="1" lang="en-US" altLang="ja-JP" sz="48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</a:t>
            </a: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講談社、文芸春秋、小学館、集英社、幻冬舎、カドカワハルキ、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人文・社会科学書　平凡社、岩波書店、有斐閣、日本評論社、旬報社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医学書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児童書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家庭書・実用書</a:t>
            </a:r>
          </a:p>
          <a:p>
            <a:pPr marL="0" indent="0">
              <a:buNone/>
            </a:pPr>
            <a:r>
              <a:rPr kumimoji="1" lang="ja-JP" altLang="en-US" sz="4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　教科書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2B4D3F-02BB-472A-B898-FC4608DA2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883" y="3175048"/>
            <a:ext cx="4387638" cy="329072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74DB76-9665-4D5E-8077-613FA9E7F616}"/>
              </a:ext>
            </a:extLst>
          </p:cNvPr>
          <p:cNvSpPr txBox="1"/>
          <p:nvPr/>
        </p:nvSpPr>
        <p:spPr>
          <a:xfrm>
            <a:off x="1025236" y="5569527"/>
            <a:ext cx="541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▽</a:t>
            </a:r>
            <a:r>
              <a:rPr kumimoji="1" lang="zh-TW" altLang="en-US" sz="2400" dirty="0"/>
              <a:t>地方出版社</a:t>
            </a:r>
          </a:p>
          <a:p>
            <a:r>
              <a:rPr kumimoji="1" lang="zh-TW" altLang="en-US" sz="2400"/>
              <a:t>　一人</a:t>
            </a:r>
            <a:r>
              <a:rPr kumimoji="1" lang="zh-TW" altLang="en-US" sz="2400" dirty="0"/>
              <a:t>親方出版社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150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665018" y="308882"/>
            <a:ext cx="46613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ハ　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はだしのゲン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』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（汐文社）を見出した編集者</a:t>
            </a:r>
            <a:endParaRPr kumimoji="1" lang="en-US" altLang="ja-JP" sz="28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endParaRPr kumimoji="1" lang="ja-JP" altLang="en-US" sz="28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  <a:p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ニ　村田憲生さん（徳間書店→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『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ファミリーコンピュータ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Magazine』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・ファミリーコンピュータマガジン）を創刊。日本のファミリーコンピュータ（以下ファミコン）専門ゲーム情報誌。略称は「ファミマガ」。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1985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年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7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月、創刊。創刊当初は月刊誌として刊行されていたがその後月</a:t>
            </a:r>
            <a:r>
              <a:rPr kumimoji="1" lang="en-US" altLang="ja-JP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2</a:t>
            </a:r>
            <a:r>
              <a:rPr kumimoji="1" lang="ja-JP" altLang="en-US" sz="2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回刊、さらに隔週刊となる。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A583D7-7EAE-E215-84F9-8F756FAE9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81" y="207819"/>
            <a:ext cx="2257425" cy="32956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9D5C5B0-8ADF-0FDF-3B9B-96E9A34D1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25" y="2850775"/>
            <a:ext cx="3276971" cy="35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9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525024" y="0"/>
            <a:ext cx="5947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ja-JP" altLang="en-US" sz="4400" dirty="0"/>
              <a:t>ホ　柳澤明朗（労働旬報社）→</a:t>
            </a:r>
            <a:r>
              <a:rPr kumimoji="1" lang="en-US" altLang="ja-JP" sz="4400" dirty="0"/>
              <a:t>『</a:t>
            </a:r>
            <a:r>
              <a:rPr kumimoji="1" lang="ja-JP" altLang="en-US" sz="4400" dirty="0"/>
              <a:t>教育は死なず</a:t>
            </a:r>
            <a:r>
              <a:rPr kumimoji="1" lang="en-US" altLang="ja-JP" sz="4400" dirty="0"/>
              <a:t>』</a:t>
            </a:r>
            <a:r>
              <a:rPr kumimoji="1" lang="ja-JP" altLang="en-US" sz="4400" dirty="0"/>
              <a:t>篠ノ井旭高校校長／若林繁太著、３部作、</a:t>
            </a:r>
            <a:r>
              <a:rPr kumimoji="1" lang="en-US" altLang="ja-JP" sz="4400" dirty="0"/>
              <a:t>1981</a:t>
            </a:r>
            <a:r>
              <a:rPr kumimoji="1" lang="ja-JP" altLang="en-US" sz="4400" dirty="0"/>
              <a:t>年。⇔</a:t>
            </a:r>
            <a:r>
              <a:rPr kumimoji="1" lang="en-US" altLang="ja-JP" sz="4400" dirty="0"/>
              <a:t>『</a:t>
            </a:r>
            <a:r>
              <a:rPr kumimoji="1" lang="ja-JP" altLang="en-US" sz="4400" dirty="0"/>
              <a:t>父母の誤算</a:t>
            </a:r>
            <a:r>
              <a:rPr kumimoji="1" lang="en-US" altLang="ja-JP" sz="4400" dirty="0"/>
              <a:t>』</a:t>
            </a:r>
            <a:r>
              <a:rPr kumimoji="1" lang="ja-JP" altLang="en-US" sz="4400" dirty="0"/>
              <a:t>の原作。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08D606-AF4F-40F4-BA3C-4A5FB34F276A}"/>
              </a:ext>
            </a:extLst>
          </p:cNvPr>
          <p:cNvSpPr txBox="1"/>
          <p:nvPr/>
        </p:nvSpPr>
        <p:spPr>
          <a:xfrm>
            <a:off x="959225" y="4956940"/>
            <a:ext cx="6627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⇔１００万部のベストセラー。映画化も。都内、文京区で新社屋建設。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CB305A-EE18-C86E-B8C8-CE91BB332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43" y="133069"/>
            <a:ext cx="2626612" cy="35962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AD9A41-3C4C-627F-E98D-BDAFEC1B8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656" y="2808690"/>
            <a:ext cx="2883320" cy="37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63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315394" y="452316"/>
            <a:ext cx="6895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en-US" altLang="ja-JP" sz="6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Ⅴ</a:t>
            </a:r>
            <a:r>
              <a:rPr kumimoji="1" lang="ja-JP" altLang="en-US" sz="660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補・</a:t>
            </a:r>
            <a:r>
              <a:rPr kumimoji="1" lang="ja-JP" altLang="en-US" sz="660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私</a:t>
            </a:r>
            <a:r>
              <a:rPr kumimoji="1" lang="ja-JP" altLang="en-US" sz="66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の体験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08D606-AF4F-40F4-BA3C-4A5FB34F276A}"/>
              </a:ext>
            </a:extLst>
          </p:cNvPr>
          <p:cNvSpPr txBox="1"/>
          <p:nvPr/>
        </p:nvSpPr>
        <p:spPr>
          <a:xfrm>
            <a:off x="743204" y="1881369"/>
            <a:ext cx="60394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１　労働専門雑誌</a:t>
            </a:r>
          </a:p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２　社会科学専門書</a:t>
            </a:r>
          </a:p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３　月刊誌の編集（市民生協、医療生協、芸団協、労働者協同組合ほか）</a:t>
            </a:r>
          </a:p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４　学者・研究者／複数の医療生協／ＮＰＯ・障害者団体のホームページ</a:t>
            </a:r>
          </a:p>
          <a:p>
            <a:r>
              <a:rPr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５　追悼文集の編集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98B64B-023A-93F6-0B0A-8E279C80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71" y="676275"/>
            <a:ext cx="1905000" cy="27527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D9A00B6-B50F-A7D5-59D1-3FAEE1BC2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62" y="3820832"/>
            <a:ext cx="1905000" cy="27305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C8D554-3609-081A-A228-4A1CD9612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4" y="1681443"/>
            <a:ext cx="2587131" cy="350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DEB6DFF-F416-206C-D8E5-5F2D4BA8E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5899785" cy="67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9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12436"/>
            <a:ext cx="6230470" cy="6430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sz="54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Ⅰ</a:t>
            </a:r>
            <a:r>
              <a:rPr kumimoji="1" lang="ja-JP" altLang="en-US" sz="54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　出版業界の現状は</a:t>
            </a:r>
          </a:p>
          <a:p>
            <a:pPr marL="0" indent="0">
              <a:buNone/>
            </a:pPr>
            <a:endParaRPr kumimoji="1" lang="en-US" altLang="ja-JP" sz="5400" dirty="0"/>
          </a:p>
          <a:p>
            <a:pPr marL="0" indent="0">
              <a:buNone/>
            </a:pPr>
            <a:r>
              <a:rPr kumimoji="1" lang="en-US" altLang="ja-JP" sz="5200" dirty="0"/>
              <a:t>1 </a:t>
            </a:r>
            <a:r>
              <a:rPr kumimoji="1" lang="ja-JP" altLang="en-US" sz="5200" dirty="0"/>
              <a:t>　どのぐらいの状況になっているのか（</a:t>
            </a:r>
            <a:r>
              <a:rPr kumimoji="1" lang="en-US" altLang="ja-JP" sz="5200" dirty="0"/>
              <a:t>2021</a:t>
            </a:r>
            <a:r>
              <a:rPr kumimoji="1" lang="ja-JP" altLang="en-US" sz="5200" dirty="0"/>
              <a:t>年、出版科学研究所調べ）</a:t>
            </a:r>
          </a:p>
          <a:p>
            <a:pPr marL="0" indent="0">
              <a:buNone/>
            </a:pPr>
            <a:r>
              <a:rPr kumimoji="1" lang="ja-JP" altLang="en-US" sz="5200" dirty="0"/>
              <a:t>　売上高（</a:t>
            </a:r>
            <a:r>
              <a:rPr kumimoji="1" lang="en-US" altLang="ja-JP" sz="5200" dirty="0"/>
              <a:t>1</a:t>
            </a:r>
            <a:r>
              <a:rPr kumimoji="1" lang="ja-JP" altLang="en-US" sz="5200" dirty="0"/>
              <a:t>兆</a:t>
            </a:r>
            <a:r>
              <a:rPr kumimoji="1" lang="en-US" altLang="ja-JP" sz="5200" dirty="0"/>
              <a:t>2080</a:t>
            </a:r>
            <a:r>
              <a:rPr kumimoji="1" lang="ja-JP" altLang="en-US" sz="5200" dirty="0"/>
              <a:t>億円、対前年</a:t>
            </a:r>
            <a:r>
              <a:rPr kumimoji="1" lang="en-US" altLang="ja-JP" sz="5200" dirty="0"/>
              <a:t>1.3</a:t>
            </a:r>
            <a:r>
              <a:rPr kumimoji="1" lang="ja-JP" altLang="en-US" sz="5200" dirty="0"/>
              <a:t>％減）</a:t>
            </a:r>
          </a:p>
          <a:p>
            <a:pPr marL="0" indent="0">
              <a:buNone/>
            </a:pPr>
            <a:r>
              <a:rPr kumimoji="1" lang="ja-JP" altLang="en-US" sz="5200" dirty="0"/>
              <a:t>　書籍　　　（</a:t>
            </a:r>
            <a:r>
              <a:rPr kumimoji="1" lang="en-US" altLang="ja-JP" sz="5200" dirty="0"/>
              <a:t>6804</a:t>
            </a:r>
            <a:r>
              <a:rPr kumimoji="1" lang="ja-JP" altLang="en-US" sz="5200" dirty="0"/>
              <a:t>億円、対前年</a:t>
            </a:r>
            <a:r>
              <a:rPr kumimoji="1" lang="en-US" altLang="ja-JP" sz="5200" dirty="0"/>
              <a:t>2.1</a:t>
            </a:r>
            <a:r>
              <a:rPr kumimoji="1" lang="ja-JP" altLang="en-US" sz="5200" dirty="0"/>
              <a:t>％増）</a:t>
            </a:r>
          </a:p>
          <a:p>
            <a:pPr marL="0" indent="0">
              <a:buNone/>
            </a:pPr>
            <a:r>
              <a:rPr kumimoji="1" lang="ja-JP" altLang="en-US" sz="5200" dirty="0"/>
              <a:t>　雑誌 　　（</a:t>
            </a:r>
            <a:r>
              <a:rPr kumimoji="1" lang="en-US" altLang="ja-JP" sz="5200" dirty="0"/>
              <a:t>6804</a:t>
            </a:r>
            <a:r>
              <a:rPr kumimoji="1" lang="ja-JP" altLang="en-US" sz="5200" dirty="0"/>
              <a:t>億円、対前年</a:t>
            </a:r>
            <a:r>
              <a:rPr kumimoji="1" lang="en-US" altLang="ja-JP" sz="5200" dirty="0"/>
              <a:t>5.4</a:t>
            </a:r>
            <a:r>
              <a:rPr kumimoji="1" lang="ja-JP" altLang="en-US" sz="5200" dirty="0"/>
              <a:t>％増）。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40ADC0-E1AC-B63A-6988-B8614417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76" y="1568823"/>
            <a:ext cx="5436732" cy="43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6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90" y="0"/>
            <a:ext cx="4488873" cy="62899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5400" dirty="0"/>
          </a:p>
          <a:p>
            <a:pPr marL="0" indent="0">
              <a:buNone/>
            </a:pPr>
            <a:r>
              <a:rPr kumimoji="1" lang="ja-JP" altLang="en-US" sz="5400" dirty="0"/>
              <a:t>２　出版社数と売上高の推移（グラフ）</a:t>
            </a:r>
          </a:p>
          <a:p>
            <a:pPr marL="0" indent="0">
              <a:buNone/>
            </a:pPr>
            <a:r>
              <a:rPr kumimoji="1" lang="en-US" altLang="ja-JP" sz="5400" dirty="0"/>
              <a:t>4,424</a:t>
            </a:r>
            <a:r>
              <a:rPr kumimoji="1" lang="ja-JP" altLang="en-US" sz="5400" dirty="0"/>
              <a:t>（</a:t>
            </a:r>
            <a:r>
              <a:rPr kumimoji="1" lang="en-US" altLang="ja-JP" sz="5400" dirty="0"/>
              <a:t>2001</a:t>
            </a:r>
            <a:r>
              <a:rPr kumimoji="1" lang="ja-JP" altLang="en-US" sz="5400" dirty="0"/>
              <a:t>年） →</a:t>
            </a:r>
            <a:r>
              <a:rPr kumimoji="1" lang="en-US" altLang="ja-JP" sz="5400" dirty="0"/>
              <a:t>2,907(2020</a:t>
            </a:r>
            <a:r>
              <a:rPr kumimoji="1" lang="ja-JP" altLang="en-US" sz="5400" dirty="0"/>
              <a:t>年） </a:t>
            </a:r>
          </a:p>
          <a:p>
            <a:pPr marL="0" indent="0">
              <a:buNone/>
            </a:pPr>
            <a:r>
              <a:rPr kumimoji="1" lang="ja-JP" altLang="en-US" sz="5400" dirty="0">
                <a:solidFill>
                  <a:schemeClr val="tx1"/>
                </a:solidFill>
              </a:rPr>
              <a:t>⇔毎月出版している会社は「</a:t>
            </a:r>
            <a:r>
              <a:rPr kumimoji="1" lang="en-US" altLang="ja-JP" sz="5400" dirty="0">
                <a:solidFill>
                  <a:schemeClr val="tx1"/>
                </a:solidFill>
              </a:rPr>
              <a:t>200</a:t>
            </a:r>
            <a:r>
              <a:rPr kumimoji="1" lang="ja-JP" altLang="en-US" sz="5400" dirty="0">
                <a:solidFill>
                  <a:schemeClr val="tx1"/>
                </a:solidFill>
              </a:rPr>
              <a:t>社」ほどという話。　</a:t>
            </a:r>
          </a:p>
          <a:p>
            <a:pPr marL="0" indent="0">
              <a:buNone/>
            </a:pPr>
            <a:endParaRPr kumimoji="1" lang="ja-JP" altLang="en-US" sz="5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6B8A3B6-E416-7464-FF11-C82395E3C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13" y="419100"/>
            <a:ext cx="597408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6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88" y="860612"/>
            <a:ext cx="5037002" cy="57732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kumimoji="1" lang="ja-JP" altLang="en-US" sz="9300" dirty="0">
                <a:solidFill>
                  <a:schemeClr val="tx1"/>
                </a:solidFill>
              </a:rPr>
              <a:t>３　出版業界売上ランキング（</a:t>
            </a:r>
            <a:r>
              <a:rPr kumimoji="1" lang="en-US" altLang="ja-JP" sz="9300" dirty="0">
                <a:solidFill>
                  <a:schemeClr val="tx1"/>
                </a:solidFill>
              </a:rPr>
              <a:t>2020</a:t>
            </a:r>
            <a:r>
              <a:rPr kumimoji="1" lang="ja-JP" altLang="en-US" sz="9300" dirty="0">
                <a:solidFill>
                  <a:schemeClr val="tx1"/>
                </a:solidFill>
              </a:rPr>
              <a:t>年～</a:t>
            </a:r>
            <a:r>
              <a:rPr kumimoji="1" lang="en-US" altLang="ja-JP" sz="9300" dirty="0">
                <a:solidFill>
                  <a:schemeClr val="tx1"/>
                </a:solidFill>
              </a:rPr>
              <a:t>2021</a:t>
            </a:r>
            <a:r>
              <a:rPr kumimoji="1" lang="ja-JP" altLang="en-US" sz="9300" dirty="0">
                <a:solidFill>
                  <a:schemeClr val="tx1"/>
                </a:solidFill>
              </a:rPr>
              <a:t>年）</a:t>
            </a:r>
          </a:p>
          <a:p>
            <a:pPr marL="0" indent="0">
              <a:buNone/>
            </a:pPr>
            <a:r>
              <a:rPr kumimoji="1" lang="ja-JP" altLang="en-US" sz="4800" dirty="0"/>
              <a:t>　集英社（「鬼滅の刃」の累計発行部数は</a:t>
            </a:r>
            <a:r>
              <a:rPr kumimoji="1" lang="en-US" altLang="ja-JP" sz="4800" dirty="0"/>
              <a:t>1</a:t>
            </a:r>
            <a:r>
              <a:rPr kumimoji="1" lang="ja-JP" altLang="en-US" sz="4800" dirty="0"/>
              <a:t>憶</a:t>
            </a:r>
            <a:r>
              <a:rPr kumimoji="1" lang="en-US" altLang="ja-JP" sz="4800" dirty="0"/>
              <a:t>2000</a:t>
            </a:r>
            <a:r>
              <a:rPr kumimoji="1" lang="ja-JP" altLang="en-US" sz="4800" dirty="0"/>
              <a:t>万部、</a:t>
            </a:r>
            <a:r>
              <a:rPr kumimoji="1" lang="en-US" altLang="ja-JP" sz="4800" dirty="0"/>
              <a:t>2020</a:t>
            </a:r>
            <a:r>
              <a:rPr kumimoji="1" lang="ja-JP" altLang="en-US" sz="4800" dirty="0"/>
              <a:t>年</a:t>
            </a:r>
            <a:r>
              <a:rPr kumimoji="1" lang="en-US" altLang="ja-JP" sz="4800" dirty="0"/>
              <a:t>12</a:t>
            </a:r>
            <a:r>
              <a:rPr kumimoji="1" lang="ja-JP" altLang="en-US" sz="4800" dirty="0"/>
              <a:t>月時点）を突破、大ヒット）</a:t>
            </a:r>
          </a:p>
          <a:p>
            <a:pPr marL="0" indent="0">
              <a:buNone/>
            </a:pPr>
            <a:r>
              <a:rPr kumimoji="1" lang="ja-JP" altLang="en-US" sz="4800" dirty="0"/>
              <a:t>　講談社、ＫＡＤＯＫＡＷＡ、小学館、ゼンリン</a:t>
            </a:r>
          </a:p>
          <a:p>
            <a:pPr marL="0" indent="0">
              <a:buNone/>
            </a:pPr>
            <a:r>
              <a:rPr kumimoji="1" lang="ja-JP" altLang="en-US" sz="4800" dirty="0"/>
              <a:t>　４　紀伊國屋書店における売上表（</a:t>
            </a:r>
            <a:r>
              <a:rPr kumimoji="1" lang="en-US" altLang="ja-JP" sz="4800" dirty="0"/>
              <a:t>2020</a:t>
            </a:r>
            <a:r>
              <a:rPr kumimoji="1" lang="ja-JP" altLang="en-US" sz="4800" dirty="0"/>
              <a:t>年出版社別売り上げベスト</a:t>
            </a:r>
            <a:r>
              <a:rPr kumimoji="1" lang="en-US" altLang="ja-JP" sz="4800" dirty="0"/>
              <a:t>300</a:t>
            </a:r>
            <a:r>
              <a:rPr kumimoji="1" lang="ja-JP" altLang="en-US" sz="4800" dirty="0"/>
              <a:t>社）</a:t>
            </a:r>
          </a:p>
          <a:p>
            <a:pPr marL="0" indent="0">
              <a:buNone/>
            </a:pPr>
            <a:endParaRPr kumimoji="1" lang="ja-JP" altLang="en-US" sz="4800" dirty="0"/>
          </a:p>
          <a:p>
            <a:pPr marL="0" indent="0">
              <a:buNone/>
            </a:pPr>
            <a:r>
              <a:rPr kumimoji="1" lang="ja-JP" altLang="en-US" sz="4800" dirty="0"/>
              <a:t>　５　労働報酬→</a:t>
            </a:r>
            <a:r>
              <a:rPr kumimoji="1" lang="en-US" altLang="ja-JP" sz="4800" dirty="0"/>
              <a:t>609</a:t>
            </a:r>
            <a:r>
              <a:rPr kumimoji="1" lang="ja-JP" altLang="en-US" sz="4800" dirty="0"/>
              <a:t>万円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AC68DD-0667-A440-A2BE-0DE288558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0" y="1269850"/>
            <a:ext cx="656082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0"/>
            <a:ext cx="8952847" cy="3944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6000" dirty="0">
                <a:solidFill>
                  <a:schemeClr val="tx1"/>
                </a:solidFill>
              </a:rPr>
              <a:t>Ⅱ</a:t>
            </a:r>
            <a:r>
              <a:rPr kumimoji="1" lang="ja-JP" altLang="en-US" sz="6000" dirty="0">
                <a:solidFill>
                  <a:schemeClr val="tx1"/>
                </a:solidFill>
              </a:rPr>
              <a:t>　編集者の</a:t>
            </a:r>
            <a:endParaRPr kumimoji="1" lang="en-US" altLang="ja-JP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sz="6000" dirty="0">
                <a:solidFill>
                  <a:schemeClr val="tx1"/>
                </a:solidFill>
              </a:rPr>
              <a:t>仕事とは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684212" y="4346465"/>
            <a:ext cx="4857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１　「無から有へ」</a:t>
            </a:r>
          </a:p>
          <a:p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「出版業は、生産的労働である」、と教えられた。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839C500-3EFF-9A65-BC36-DBBFA4549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6" y="0"/>
            <a:ext cx="5813612" cy="6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9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FBF8D1-E0A1-44CD-8795-F7A8C176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480291"/>
            <a:ext cx="7983479" cy="33238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２　企画力、マーケットの判断力→無政府的販売の仕事。</a:t>
            </a:r>
          </a:p>
          <a:p>
            <a:pPr marL="0" indent="0">
              <a:buNone/>
            </a:pPr>
            <a:r>
              <a:rPr kumimoji="1" lang="ja-JP" altLang="en-US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３　活字文化における「インテル」</a:t>
            </a:r>
            <a:r>
              <a:rPr kumimoji="1" lang="en-US" altLang="ja-JP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――</a:t>
            </a:r>
            <a:r>
              <a:rPr kumimoji="1" lang="ja-JP" altLang="en-US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活字の組版に使う込め物。行間（</a:t>
            </a:r>
            <a:r>
              <a:rPr kumimoji="1" lang="en-US" altLang="ja-JP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interline-leads</a:t>
            </a:r>
            <a:r>
              <a:rPr kumimoji="1" lang="ja-JP" altLang="en-US" sz="48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）に挟む鉛の板という意味である。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170206-EC0F-47F5-9A12-F279503700E5}"/>
              </a:ext>
            </a:extLst>
          </p:cNvPr>
          <p:cNvSpPr txBox="1"/>
          <p:nvPr/>
        </p:nvSpPr>
        <p:spPr>
          <a:xfrm>
            <a:off x="969818" y="5061527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売れる本づくりのむずかしさ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79FE45-16E0-506C-941A-497301C7E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90" y="681317"/>
            <a:ext cx="3748255" cy="47013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7BD2568-E11D-0593-6C56-DA684E266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3673136"/>
            <a:ext cx="2051289" cy="29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39400B-7530-1BDE-0275-B123CB33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76518"/>
            <a:ext cx="6209646" cy="1757082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❖profile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85A8AD-CC76-EAFE-E708-C8EC6210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2465293"/>
            <a:ext cx="8535988" cy="3917577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1948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月、東京の浅草生まれ。育ちは下町</a:t>
            </a:r>
          </a:p>
          <a:p>
            <a:r>
              <a:rPr kumimoji="1" lang="ja-JP" altLang="en-US" dirty="0"/>
              <a:t>［編集者の前期］</a:t>
            </a:r>
          </a:p>
          <a:p>
            <a:r>
              <a:rPr kumimoji="1" lang="en-US" altLang="ja-JP" dirty="0"/>
              <a:t>1960</a:t>
            </a:r>
            <a:r>
              <a:rPr kumimoji="1" lang="ja-JP" altLang="en-US" dirty="0"/>
              <a:t>年代、大学紛争時代はアルバイト専門（労働旬報社で何でも屋修行⇔編集アシスタント）。</a:t>
            </a:r>
          </a:p>
          <a:p>
            <a:r>
              <a:rPr kumimoji="1" lang="en-US" altLang="ja-JP" dirty="0"/>
              <a:t>1971</a:t>
            </a:r>
            <a:r>
              <a:rPr kumimoji="1" lang="ja-JP" altLang="en-US" dirty="0"/>
              <a:t>年　労働旬報社入社⇔倒産（</a:t>
            </a:r>
            <a:r>
              <a:rPr kumimoji="1" lang="en-US" altLang="ja-JP" dirty="0"/>
              <a:t>60</a:t>
            </a:r>
            <a:r>
              <a:rPr kumimoji="1" lang="ja-JP" altLang="en-US" dirty="0"/>
              <a:t>人以上いた）</a:t>
            </a:r>
          </a:p>
          <a:p>
            <a:r>
              <a:rPr kumimoji="1" lang="en-US" altLang="ja-JP" dirty="0"/>
              <a:t>1972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　労働旬報社再入社　</a:t>
            </a:r>
          </a:p>
          <a:p>
            <a:r>
              <a:rPr kumimoji="1" lang="en-US" altLang="ja-JP" dirty="0"/>
              <a:t>1974</a:t>
            </a:r>
            <a:r>
              <a:rPr kumimoji="1" lang="ja-JP" altLang="en-US" dirty="0"/>
              <a:t>年から</a:t>
            </a:r>
            <a:r>
              <a:rPr kumimoji="1" lang="en-US" altLang="ja-JP" dirty="0"/>
              <a:t>7</a:t>
            </a:r>
            <a:r>
              <a:rPr kumimoji="1" lang="ja-JP" altLang="en-US" dirty="0"/>
              <a:t>年ほど、労働関係専門誌編集長。</a:t>
            </a:r>
          </a:p>
          <a:p>
            <a:r>
              <a:rPr kumimoji="1" lang="en-US" altLang="ja-JP" dirty="0"/>
              <a:t>1980</a:t>
            </a:r>
            <a:r>
              <a:rPr kumimoji="1" lang="ja-JP" altLang="en-US" dirty="0"/>
              <a:t>年代から単行本編集者⇔労働組合運動、社会政策・労働問題研究者、女性読者向けの本づくり（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ちひろ愛の絵筆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・滝いく子著、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私の童話</a:t>
            </a:r>
            <a:r>
              <a:rPr kumimoji="1" lang="en-US" altLang="ja-JP" dirty="0"/>
              <a:t>』『</a:t>
            </a:r>
            <a:r>
              <a:rPr kumimoji="1" lang="ja-JP" altLang="en-US" dirty="0"/>
              <a:t>私の少年少女物語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・住井すゑ著など）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5CE503-CACD-57A4-8F96-8266299B8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80" y="475130"/>
            <a:ext cx="1714500" cy="24003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9009F1C-EF8D-AF65-512F-B1E81193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63" y="1038224"/>
            <a:ext cx="1714141" cy="23907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4839C8-CE97-719A-B5AF-1BD7003C0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80" y="3904127"/>
            <a:ext cx="17145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D1792E-AD40-B5E7-FB63-81492717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28918"/>
            <a:ext cx="7240587" cy="2214282"/>
          </a:xfrm>
        </p:spPr>
        <p:txBody>
          <a:bodyPr/>
          <a:lstStyle/>
          <a:p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j-cs"/>
              </a:rPr>
              <a:t>❖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j-cs"/>
              </a:rPr>
              <a:t>後期編集者時代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AC1E53-5D57-E886-0C88-F5F5A056D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2384613"/>
            <a:ext cx="7823294" cy="360978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▽</a:t>
            </a:r>
            <a:r>
              <a:rPr kumimoji="1" lang="en-US" altLang="ja-JP" dirty="0"/>
              <a:t>1990</a:t>
            </a:r>
            <a:r>
              <a:rPr kumimoji="1" lang="ja-JP" altLang="en-US" dirty="0"/>
              <a:t>年前後から、市民生協の「生活文化情報」誌編集長（文京区江戸川橋にマンションを借りて仕事場）。</a:t>
            </a:r>
          </a:p>
          <a:p>
            <a:r>
              <a:rPr kumimoji="1" lang="ja-JP" altLang="en-US" dirty="0"/>
              <a:t>⇔シーアンドシー出版を創立</a:t>
            </a:r>
            <a:endParaRPr kumimoji="1" lang="en-US" altLang="ja-JP" dirty="0"/>
          </a:p>
          <a:p>
            <a:r>
              <a:rPr kumimoji="1" lang="ja-JP" altLang="en-US" dirty="0"/>
              <a:t>「健康せいきょう」（日本生協連医療部会発行）、</a:t>
            </a:r>
          </a:p>
          <a:p>
            <a:r>
              <a:rPr kumimoji="1" lang="ja-JP" altLang="en-US" dirty="0"/>
              <a:t>「パフォーマ」（芸団協発行）、</a:t>
            </a:r>
          </a:p>
          <a:p>
            <a:r>
              <a:rPr kumimoji="1" lang="ja-JP" altLang="en-US" dirty="0"/>
              <a:t>「大相撲ファンクラブ」（本場所前に発行、第一生命協賛）、</a:t>
            </a:r>
          </a:p>
          <a:p>
            <a:r>
              <a:rPr kumimoji="1" lang="ja-JP" altLang="en-US" dirty="0"/>
              <a:t>「仕事の発見」（日本労協連：現ワーカーズコープ）、</a:t>
            </a:r>
          </a:p>
          <a:p>
            <a:r>
              <a:rPr kumimoji="1" lang="ja-JP" altLang="en-US" dirty="0"/>
              <a:t>「医療生協さいたま発行」の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広報紙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などの編集・制作。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6AA00D-5436-16C1-6B3E-6448ACDBE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06" y="528918"/>
            <a:ext cx="1905000" cy="27527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3BD9119-9517-8527-8BCF-A08063780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29" y="3429000"/>
            <a:ext cx="2097742" cy="29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78349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384</TotalTime>
  <Words>1513</Words>
  <Application>Microsoft Office PowerPoint</Application>
  <PresentationFormat>ワイド画面</PresentationFormat>
  <Paragraphs>98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Adobe Gothic Std B</vt:lpstr>
      <vt:lpstr>AR Pゴシック体S</vt:lpstr>
      <vt:lpstr>AR P明朝体U</vt:lpstr>
      <vt:lpstr>Century Gothic</vt:lpstr>
      <vt:lpstr>Wingdings 3</vt:lpstr>
      <vt:lpstr>スライス</vt:lpstr>
      <vt:lpstr>編集者の仕事とは。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❖profile</vt:lpstr>
      <vt:lpstr>❖後期編集者時代</vt:lpstr>
      <vt:lpstr>Ⅲ　編集者の仕事で出会った話</vt:lpstr>
      <vt:lpstr>［1］インタビュー記事づくり</vt:lpstr>
      <vt:lpstr>２「アグネスチャン」（創刊号）⇔早稲田大学出身のプロデューサー（ご主人）の発見。 </vt:lpstr>
      <vt:lpstr>４「小山内美恵子さん」⇔「テレビ金八先生」の脚本に込めた思い、スプリクター時代（映画の撮影現場において、撮影シーンの様子や内容を記録・管理する役目である）</vt:lpstr>
      <vt:lpstr>６「池辺良さん」（「1991年、『毎日新聞』連載の『そよ風ときにはつむじ風』で日本文芸大賞を受賞した」）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100歳まで元気で 働きたい。 </dc:title>
  <dc:creator>飯島 信吾</dc:creator>
  <cp:lastModifiedBy>飯島 信吾</cp:lastModifiedBy>
  <cp:revision>52</cp:revision>
  <cp:lastPrinted>2021-12-22T02:12:35Z</cp:lastPrinted>
  <dcterms:created xsi:type="dcterms:W3CDTF">2021-12-20T05:19:21Z</dcterms:created>
  <dcterms:modified xsi:type="dcterms:W3CDTF">2022-09-25T04:07:08Z</dcterms:modified>
</cp:coreProperties>
</file>